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2" autoAdjust="0"/>
  </p:normalViewPr>
  <p:slideViewPr>
    <p:cSldViewPr snapToGrid="0" snapToObjects="1">
      <p:cViewPr>
        <p:scale>
          <a:sx n="120" d="100"/>
          <a:sy n="120" d="100"/>
        </p:scale>
        <p:origin x="24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826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54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91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90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86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46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28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1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56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47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24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E62F-79E9-9143-9ECC-41258F8F0A73}" type="datetimeFigureOut">
              <a:rPr lang="it-IT" smtClean="0"/>
              <a:t>05/02/2016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238A6-9BE5-D446-9F22-C6592CAA6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62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-29547"/>
            <a:ext cx="9144000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ORGANIGRAMMA ASST GAETANO PINI/CTO</a:t>
            </a:r>
          </a:p>
        </p:txBody>
      </p:sp>
      <p:cxnSp>
        <p:nvCxnSpPr>
          <p:cNvPr id="76" name="Connettore 4 75"/>
          <p:cNvCxnSpPr>
            <a:stCxn id="6" idx="2"/>
            <a:endCxn id="10" idx="3"/>
          </p:cNvCxnSpPr>
          <p:nvPr/>
        </p:nvCxnSpPr>
        <p:spPr>
          <a:xfrm rot="5400000">
            <a:off x="3781210" y="592924"/>
            <a:ext cx="475346" cy="1106234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4 79"/>
          <p:cNvCxnSpPr>
            <a:stCxn id="6" idx="2"/>
            <a:endCxn id="12" idx="3"/>
          </p:cNvCxnSpPr>
          <p:nvPr/>
        </p:nvCxnSpPr>
        <p:spPr>
          <a:xfrm rot="5400000">
            <a:off x="3580586" y="794184"/>
            <a:ext cx="877230" cy="1105599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4 82"/>
          <p:cNvCxnSpPr>
            <a:stCxn id="6" idx="2"/>
            <a:endCxn id="15" idx="3"/>
          </p:cNvCxnSpPr>
          <p:nvPr/>
        </p:nvCxnSpPr>
        <p:spPr>
          <a:xfrm rot="5400000">
            <a:off x="3384363" y="990407"/>
            <a:ext cx="1269677" cy="1105599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4 111"/>
          <p:cNvCxnSpPr>
            <a:stCxn id="6" idx="2"/>
            <a:endCxn id="19" idx="0"/>
          </p:cNvCxnSpPr>
          <p:nvPr/>
        </p:nvCxnSpPr>
        <p:spPr>
          <a:xfrm rot="5400000">
            <a:off x="1860128" y="320888"/>
            <a:ext cx="2124393" cy="3299352"/>
          </a:xfrm>
          <a:prstGeom prst="bentConnector3">
            <a:avLst>
              <a:gd name="adj1" fmla="val 87862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4 123"/>
          <p:cNvCxnSpPr>
            <a:stCxn id="6" idx="2"/>
            <a:endCxn id="21" idx="0"/>
          </p:cNvCxnSpPr>
          <p:nvPr/>
        </p:nvCxnSpPr>
        <p:spPr>
          <a:xfrm rot="16200000" flipH="1">
            <a:off x="5239668" y="240699"/>
            <a:ext cx="2135192" cy="3470529"/>
          </a:xfrm>
          <a:prstGeom prst="bentConnector3">
            <a:avLst>
              <a:gd name="adj1" fmla="val 87670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4 138"/>
          <p:cNvCxnSpPr>
            <a:stCxn id="14" idx="2"/>
          </p:cNvCxnSpPr>
          <p:nvPr/>
        </p:nvCxnSpPr>
        <p:spPr>
          <a:xfrm rot="5400000">
            <a:off x="581812" y="4798373"/>
            <a:ext cx="1381673" cy="2"/>
          </a:xfrm>
          <a:prstGeom prst="bentConnector3">
            <a:avLst>
              <a:gd name="adj1" fmla="val 50000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4 140"/>
          <p:cNvCxnSpPr>
            <a:stCxn id="14" idx="2"/>
            <a:endCxn id="25" idx="1"/>
          </p:cNvCxnSpPr>
          <p:nvPr/>
        </p:nvCxnSpPr>
        <p:spPr>
          <a:xfrm rot="16200000" flipH="1">
            <a:off x="1209450" y="4170737"/>
            <a:ext cx="369708" cy="243310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1 153"/>
          <p:cNvCxnSpPr>
            <a:stCxn id="19" idx="2"/>
            <a:endCxn id="14" idx="0"/>
          </p:cNvCxnSpPr>
          <p:nvPr/>
        </p:nvCxnSpPr>
        <p:spPr>
          <a:xfrm>
            <a:off x="1272648" y="3500760"/>
            <a:ext cx="1" cy="199034"/>
          </a:xfrm>
          <a:prstGeom prst="line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4 170"/>
          <p:cNvCxnSpPr>
            <a:stCxn id="20" idx="2"/>
            <a:endCxn id="35" idx="3"/>
          </p:cNvCxnSpPr>
          <p:nvPr/>
        </p:nvCxnSpPr>
        <p:spPr>
          <a:xfrm rot="5400000">
            <a:off x="4467718" y="3787780"/>
            <a:ext cx="871077" cy="297035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4 174"/>
          <p:cNvCxnSpPr>
            <a:stCxn id="20" idx="2"/>
            <a:endCxn id="42" idx="1"/>
          </p:cNvCxnSpPr>
          <p:nvPr/>
        </p:nvCxnSpPr>
        <p:spPr>
          <a:xfrm rot="16200000" flipH="1">
            <a:off x="3881295" y="4671236"/>
            <a:ext cx="2618244" cy="277289"/>
          </a:xfrm>
          <a:prstGeom prst="bentConnector2">
            <a:avLst/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4 189"/>
          <p:cNvCxnSpPr>
            <a:stCxn id="36" idx="2"/>
            <a:endCxn id="37" idx="1"/>
          </p:cNvCxnSpPr>
          <p:nvPr/>
        </p:nvCxnSpPr>
        <p:spPr>
          <a:xfrm rot="5400000">
            <a:off x="5529033" y="4676549"/>
            <a:ext cx="443199" cy="182736"/>
          </a:xfrm>
          <a:prstGeom prst="bentConnector4">
            <a:avLst>
              <a:gd name="adj1" fmla="val 29790"/>
              <a:gd name="adj2" fmla="val 387990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4 191"/>
          <p:cNvCxnSpPr>
            <a:stCxn id="36" idx="2"/>
            <a:endCxn id="38" idx="1"/>
          </p:cNvCxnSpPr>
          <p:nvPr/>
        </p:nvCxnSpPr>
        <p:spPr>
          <a:xfrm rot="5400000">
            <a:off x="5279186" y="4926396"/>
            <a:ext cx="942892" cy="182737"/>
          </a:xfrm>
          <a:prstGeom prst="bentConnector4">
            <a:avLst>
              <a:gd name="adj1" fmla="val 14922"/>
              <a:gd name="adj2" fmla="val 387261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uppo 1"/>
          <p:cNvGrpSpPr/>
          <p:nvPr/>
        </p:nvGrpSpPr>
        <p:grpSpPr>
          <a:xfrm>
            <a:off x="14111" y="305118"/>
            <a:ext cx="9018587" cy="6527130"/>
            <a:chOff x="14111" y="305118"/>
            <a:chExt cx="9018587" cy="6527130"/>
          </a:xfrm>
        </p:grpSpPr>
        <p:sp>
          <p:nvSpPr>
            <p:cNvPr id="6" name="Casella di testo 2"/>
            <p:cNvSpPr txBox="1"/>
            <p:nvPr/>
          </p:nvSpPr>
          <p:spPr>
            <a:xfrm>
              <a:off x="3843337" y="467043"/>
              <a:ext cx="1457325" cy="441325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dirty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DIRETTORE GENERALE</a:t>
              </a:r>
            </a:p>
          </p:txBody>
        </p:sp>
        <p:sp>
          <p:nvSpPr>
            <p:cNvPr id="53" name="Ovale 52"/>
            <p:cNvSpPr/>
            <p:nvPr/>
          </p:nvSpPr>
          <p:spPr>
            <a:xfrm>
              <a:off x="7215089" y="305118"/>
              <a:ext cx="1038225" cy="32385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00" dirty="0" smtClean="0">
                  <a:solidFill>
                    <a:schemeClr val="tx1"/>
                  </a:solidFill>
                </a:rPr>
                <a:t>Collegio Sindacale</a:t>
              </a:r>
              <a:endParaRPr lang="it-IT" sz="1100" dirty="0">
                <a:solidFill>
                  <a:schemeClr val="tx1"/>
                </a:solidFill>
              </a:endParaRPr>
            </a:p>
          </p:txBody>
        </p:sp>
        <p:sp>
          <p:nvSpPr>
            <p:cNvPr id="51" name="Ovale 50"/>
            <p:cNvSpPr/>
            <p:nvPr/>
          </p:nvSpPr>
          <p:spPr>
            <a:xfrm>
              <a:off x="7253189" y="768947"/>
              <a:ext cx="1019175" cy="32385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00" dirty="0" smtClean="0">
                  <a:solidFill>
                    <a:schemeClr val="tx1"/>
                  </a:solidFill>
                </a:rPr>
                <a:t>Collegio di Direzione</a:t>
              </a:r>
              <a:endParaRPr lang="it-IT" sz="10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e 48"/>
            <p:cNvSpPr/>
            <p:nvPr/>
          </p:nvSpPr>
          <p:spPr>
            <a:xfrm>
              <a:off x="152082" y="475157"/>
              <a:ext cx="1181100" cy="4191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00" dirty="0" smtClean="0">
                  <a:solidFill>
                    <a:schemeClr val="bg1"/>
                  </a:solidFill>
                </a:rPr>
                <a:t>Consiglio dei Sanitari</a:t>
              </a:r>
              <a:endParaRPr lang="it-IT" sz="1100" dirty="0">
                <a:solidFill>
                  <a:schemeClr val="bg1"/>
                </a:solidFill>
              </a:endParaRPr>
            </a:p>
          </p:txBody>
        </p:sp>
        <p:sp>
          <p:nvSpPr>
            <p:cNvPr id="10" name="Casella di testo 11"/>
            <p:cNvSpPr txBox="1"/>
            <p:nvPr/>
          </p:nvSpPr>
          <p:spPr>
            <a:xfrm>
              <a:off x="1722691" y="1269414"/>
              <a:ext cx="1743075" cy="22860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Nucleo di valutazione</a:t>
              </a:r>
            </a:p>
          </p:txBody>
        </p:sp>
        <p:sp>
          <p:nvSpPr>
            <p:cNvPr id="11" name="Casella di testo 12"/>
            <p:cNvSpPr txBox="1"/>
            <p:nvPr/>
          </p:nvSpPr>
          <p:spPr>
            <a:xfrm>
              <a:off x="5405225" y="1162099"/>
              <a:ext cx="1929765" cy="44323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Comitato di valutazione codice etico e comportamentale</a:t>
              </a:r>
              <a:endParaRPr lang="it-IT" sz="14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Casella di testo 13"/>
            <p:cNvSpPr txBox="1"/>
            <p:nvPr/>
          </p:nvSpPr>
          <p:spPr>
            <a:xfrm>
              <a:off x="1732851" y="1661773"/>
              <a:ext cx="1733550" cy="24765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Comitato di gestione</a:t>
              </a:r>
            </a:p>
          </p:txBody>
        </p:sp>
        <p:sp>
          <p:nvSpPr>
            <p:cNvPr id="13" name="Casella di testo 14"/>
            <p:cNvSpPr txBox="1"/>
            <p:nvPr/>
          </p:nvSpPr>
          <p:spPr>
            <a:xfrm>
              <a:off x="5405225" y="1671135"/>
              <a:ext cx="1914525" cy="22860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Sistemi informativi</a:t>
              </a:r>
            </a:p>
          </p:txBody>
        </p:sp>
        <p:sp>
          <p:nvSpPr>
            <p:cNvPr id="14" name="Casella di testo 19"/>
            <p:cNvSpPr txBox="1"/>
            <p:nvPr/>
          </p:nvSpPr>
          <p:spPr>
            <a:xfrm>
              <a:off x="717341" y="3699794"/>
              <a:ext cx="1110615" cy="40774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Dipartimento </a:t>
              </a:r>
              <a:r>
                <a:rPr lang="it-IT" sz="1100" dirty="0" smtClean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amministrativo</a:t>
              </a:r>
              <a:endParaRPr lang="it-IT" sz="1100" dirty="0">
                <a:solidFill>
                  <a:schemeClr val="bg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Casella di testo 43"/>
            <p:cNvSpPr txBox="1"/>
            <p:nvPr/>
          </p:nvSpPr>
          <p:spPr>
            <a:xfrm>
              <a:off x="1732851" y="2054220"/>
              <a:ext cx="1733550" cy="24765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/>
                  <a:cs typeface="Times New Roman"/>
                </a:rPr>
                <a:t>Qualità e Accreditamento</a:t>
              </a:r>
            </a:p>
          </p:txBody>
        </p:sp>
        <p:sp>
          <p:nvSpPr>
            <p:cNvPr id="16" name="Casella di testo 54"/>
            <p:cNvSpPr txBox="1"/>
            <p:nvPr/>
          </p:nvSpPr>
          <p:spPr>
            <a:xfrm>
              <a:off x="1732851" y="2413636"/>
              <a:ext cx="1733550" cy="24765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/>
                  <a:cs typeface="Times New Roman"/>
                </a:rPr>
                <a:t>Risk Management</a:t>
              </a:r>
            </a:p>
          </p:txBody>
        </p:sp>
        <p:sp>
          <p:nvSpPr>
            <p:cNvPr id="17" name="Casella di testo 56"/>
            <p:cNvSpPr txBox="1"/>
            <p:nvPr/>
          </p:nvSpPr>
          <p:spPr>
            <a:xfrm>
              <a:off x="7704667" y="1571908"/>
              <a:ext cx="1280583" cy="42705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Architetture informatiche</a:t>
              </a:r>
            </a:p>
          </p:txBody>
        </p:sp>
        <p:sp>
          <p:nvSpPr>
            <p:cNvPr id="47" name="Ovale 46"/>
            <p:cNvSpPr/>
            <p:nvPr/>
          </p:nvSpPr>
          <p:spPr>
            <a:xfrm>
              <a:off x="6095900" y="2870835"/>
              <a:ext cx="1019175" cy="32385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00" dirty="0" smtClean="0">
                  <a:solidFill>
                    <a:schemeClr val="tx1"/>
                  </a:solidFill>
                </a:rPr>
                <a:t>Comitato Etico</a:t>
              </a:r>
              <a:endParaRPr lang="it-IT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Casella di testo 60"/>
            <p:cNvSpPr txBox="1"/>
            <p:nvPr/>
          </p:nvSpPr>
          <p:spPr>
            <a:xfrm>
              <a:off x="543985" y="3032761"/>
              <a:ext cx="1457325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DIRETTORE AMMINISTRATIVO</a:t>
              </a:r>
            </a:p>
          </p:txBody>
        </p:sp>
        <p:sp>
          <p:nvSpPr>
            <p:cNvPr id="20" name="Casella di testo 61"/>
            <p:cNvSpPr txBox="1"/>
            <p:nvPr/>
          </p:nvSpPr>
          <p:spPr>
            <a:xfrm>
              <a:off x="4323110" y="3032760"/>
              <a:ext cx="1457325" cy="46799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DIRETTORE SANITARIO</a:t>
              </a:r>
            </a:p>
          </p:txBody>
        </p:sp>
        <p:sp>
          <p:nvSpPr>
            <p:cNvPr id="21" name="Casella di testo 62"/>
            <p:cNvSpPr txBox="1"/>
            <p:nvPr/>
          </p:nvSpPr>
          <p:spPr>
            <a:xfrm>
              <a:off x="7313866" y="3043560"/>
              <a:ext cx="1457325" cy="4572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DIRETTORE SOCIO SANITARIO</a:t>
              </a:r>
            </a:p>
          </p:txBody>
        </p:sp>
        <p:sp>
          <p:nvSpPr>
            <p:cNvPr id="22" name="Casella di testo 63"/>
            <p:cNvSpPr txBox="1"/>
            <p:nvPr/>
          </p:nvSpPr>
          <p:spPr>
            <a:xfrm>
              <a:off x="5405225" y="2063745"/>
              <a:ext cx="1914525" cy="22860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/>
                  <a:cs typeface="Times New Roman"/>
                </a:rPr>
                <a:t>Prevenzione e Protezione</a:t>
              </a:r>
            </a:p>
          </p:txBody>
        </p:sp>
        <p:sp>
          <p:nvSpPr>
            <p:cNvPr id="23" name="Casella di testo 64"/>
            <p:cNvSpPr txBox="1"/>
            <p:nvPr/>
          </p:nvSpPr>
          <p:spPr>
            <a:xfrm>
              <a:off x="14111" y="4322236"/>
              <a:ext cx="1003300" cy="306863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Risorse Umane</a:t>
              </a:r>
              <a:endParaRPr lang="it-IT" sz="16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Casella di testo 65"/>
            <p:cNvSpPr txBox="1"/>
            <p:nvPr/>
          </p:nvSpPr>
          <p:spPr>
            <a:xfrm>
              <a:off x="2114975" y="3628964"/>
              <a:ext cx="1057910" cy="5632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Servizi Amministrativi Generali</a:t>
              </a:r>
            </a:p>
          </p:txBody>
        </p:sp>
        <p:sp>
          <p:nvSpPr>
            <p:cNvPr id="25" name="Casella di testo 66"/>
            <p:cNvSpPr txBox="1"/>
            <p:nvPr/>
          </p:nvSpPr>
          <p:spPr>
            <a:xfrm>
              <a:off x="1515959" y="4272776"/>
              <a:ext cx="1028700" cy="40894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Tecnico Patrimoniale</a:t>
              </a:r>
              <a:endParaRPr lang="it-IT" sz="16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Casella di testo 15"/>
            <p:cNvSpPr txBox="1"/>
            <p:nvPr/>
          </p:nvSpPr>
          <p:spPr>
            <a:xfrm>
              <a:off x="14746" y="4799549"/>
              <a:ext cx="1002665" cy="34290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 err="1" smtClean="0">
                  <a:effectLst/>
                  <a:ea typeface="Calibri"/>
                  <a:cs typeface="Times New Roman"/>
                </a:rPr>
                <a:t>Approv-vigionamenti</a:t>
              </a:r>
              <a:endParaRPr lang="it-IT" sz="16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7" name="Casella di testo 16"/>
            <p:cNvSpPr txBox="1"/>
            <p:nvPr/>
          </p:nvSpPr>
          <p:spPr>
            <a:xfrm>
              <a:off x="14746" y="5312899"/>
              <a:ext cx="1002665" cy="34290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effectLst/>
                  <a:ea typeface="Calibri"/>
                  <a:cs typeface="Times New Roman"/>
                </a:rPr>
                <a:t>Affari Generali e Legali</a:t>
              </a:r>
            </a:p>
          </p:txBody>
        </p:sp>
        <p:sp>
          <p:nvSpPr>
            <p:cNvPr id="29" name="Casella di testo 18"/>
            <p:cNvSpPr txBox="1"/>
            <p:nvPr/>
          </p:nvSpPr>
          <p:spPr>
            <a:xfrm>
              <a:off x="1394304" y="5329789"/>
              <a:ext cx="958215" cy="318841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Economico Finanziaria</a:t>
              </a:r>
            </a:p>
          </p:txBody>
        </p:sp>
        <p:sp>
          <p:nvSpPr>
            <p:cNvPr id="30" name="Casella di testo 20"/>
            <p:cNvSpPr txBox="1"/>
            <p:nvPr/>
          </p:nvSpPr>
          <p:spPr>
            <a:xfrm>
              <a:off x="1646133" y="4879586"/>
              <a:ext cx="1213486" cy="37112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 smtClean="0">
                  <a:effectLst/>
                  <a:ea typeface="Calibri"/>
                  <a:cs typeface="Times New Roman"/>
                </a:rPr>
                <a:t>Ingegneria Clinica</a:t>
              </a:r>
              <a:endParaRPr lang="it-IT" sz="1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5" name="Casella di testo 26"/>
            <p:cNvSpPr txBox="1"/>
            <p:nvPr/>
          </p:nvSpPr>
          <p:spPr>
            <a:xfrm>
              <a:off x="3726038" y="4197354"/>
              <a:ext cx="1028700" cy="348964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effectLst/>
                  <a:ea typeface="Calibri"/>
                  <a:cs typeface="Times New Roman"/>
                </a:rPr>
                <a:t>SITRA</a:t>
              </a:r>
            </a:p>
          </p:txBody>
        </p:sp>
        <p:sp>
          <p:nvSpPr>
            <p:cNvPr id="36" name="Casella di testo 27"/>
            <p:cNvSpPr txBox="1"/>
            <p:nvPr/>
          </p:nvSpPr>
          <p:spPr>
            <a:xfrm>
              <a:off x="5327650" y="4196788"/>
              <a:ext cx="1028700" cy="34953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effectLst/>
                  <a:ea typeface="Calibri"/>
                  <a:cs typeface="Times New Roman"/>
                </a:rPr>
                <a:t>Farmacia Ospedaliera</a:t>
              </a:r>
            </a:p>
          </p:txBody>
        </p:sp>
        <p:sp>
          <p:nvSpPr>
            <p:cNvPr id="37" name="Casella di testo 29"/>
            <p:cNvSpPr txBox="1"/>
            <p:nvPr/>
          </p:nvSpPr>
          <p:spPr>
            <a:xfrm>
              <a:off x="5659264" y="4810377"/>
              <a:ext cx="1143000" cy="35828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2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Gestione Clinica </a:t>
              </a:r>
            </a:p>
            <a:p>
              <a:pPr algn="ctr">
                <a:lnSpc>
                  <a:spcPct val="107000"/>
                </a:lnSpc>
                <a:spcAft>
                  <a:spcPts val="2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Gestione File </a:t>
              </a:r>
              <a:r>
                <a:rPr lang="it-IT" sz="1000" dirty="0" err="1">
                  <a:effectLst/>
                  <a:ea typeface="Calibri"/>
                  <a:cs typeface="Times New Roman"/>
                </a:rPr>
                <a:t>F</a:t>
              </a:r>
              <a:endParaRPr lang="it-IT" sz="1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8" name="Casella di testo 30"/>
            <p:cNvSpPr txBox="1"/>
            <p:nvPr/>
          </p:nvSpPr>
          <p:spPr>
            <a:xfrm>
              <a:off x="5659263" y="5277534"/>
              <a:ext cx="1143000" cy="42335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2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Logistica e </a:t>
              </a:r>
            </a:p>
            <a:p>
              <a:pPr algn="ctr">
                <a:lnSpc>
                  <a:spcPct val="107000"/>
                </a:lnSpc>
                <a:spcAft>
                  <a:spcPts val="2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Dose Unitaria</a:t>
              </a:r>
            </a:p>
          </p:txBody>
        </p:sp>
        <p:sp>
          <p:nvSpPr>
            <p:cNvPr id="40" name="Casella di testo 32"/>
            <p:cNvSpPr txBox="1"/>
            <p:nvPr/>
          </p:nvSpPr>
          <p:spPr>
            <a:xfrm>
              <a:off x="3302708" y="4815126"/>
              <a:ext cx="1143000" cy="36198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200"/>
                </a:spcAft>
              </a:pPr>
              <a:r>
                <a:rPr lang="it-IT" sz="1000" dirty="0" err="1" smtClean="0">
                  <a:effectLst/>
                  <a:ea typeface="Calibri"/>
                  <a:cs typeface="Times New Roman"/>
                </a:rPr>
                <a:t>Ref.SITRA</a:t>
              </a:r>
              <a:r>
                <a:rPr lang="it-IT" sz="1000" dirty="0" smtClean="0">
                  <a:effectLst/>
                  <a:ea typeface="Calibri"/>
                  <a:cs typeface="Times New Roman"/>
                </a:rPr>
                <a:t> </a:t>
              </a:r>
              <a:r>
                <a:rPr lang="it-IT" sz="1000" dirty="0">
                  <a:effectLst/>
                  <a:ea typeface="Calibri"/>
                  <a:cs typeface="Times New Roman"/>
                </a:rPr>
                <a:t>Presidio </a:t>
              </a:r>
              <a:r>
                <a:rPr lang="it-IT" sz="1000" dirty="0" smtClean="0">
                  <a:effectLst/>
                  <a:ea typeface="Calibri"/>
                  <a:cs typeface="Times New Roman"/>
                </a:rPr>
                <a:t>CTO/</a:t>
              </a:r>
              <a:r>
                <a:rPr lang="it-IT" sz="1000" dirty="0" err="1" smtClean="0">
                  <a:effectLst/>
                  <a:ea typeface="Calibri"/>
                  <a:cs typeface="Times New Roman"/>
                </a:rPr>
                <a:t>G.Pini</a:t>
              </a:r>
              <a:endParaRPr lang="it-IT" sz="1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1" name="Casella di testo 33"/>
            <p:cNvSpPr txBox="1"/>
            <p:nvPr/>
          </p:nvSpPr>
          <p:spPr>
            <a:xfrm>
              <a:off x="3726038" y="5857518"/>
              <a:ext cx="1030112" cy="511531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effectLst/>
                  <a:ea typeface="Calibri"/>
                  <a:cs typeface="Times New Roman"/>
                </a:rPr>
                <a:t>DIREZIONE MEDICA di Presidio G. Pini</a:t>
              </a:r>
            </a:p>
          </p:txBody>
        </p:sp>
        <p:sp>
          <p:nvSpPr>
            <p:cNvPr id="42" name="Casella di testo 34"/>
            <p:cNvSpPr txBox="1"/>
            <p:nvPr/>
          </p:nvSpPr>
          <p:spPr>
            <a:xfrm>
              <a:off x="5329062" y="5863238"/>
              <a:ext cx="1027288" cy="51153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effectLst/>
                  <a:ea typeface="Calibri"/>
                  <a:cs typeface="Times New Roman"/>
                </a:rPr>
                <a:t>DIREZIONE MEDICA di Presidio CTO</a:t>
              </a:r>
            </a:p>
          </p:txBody>
        </p:sp>
        <p:sp>
          <p:nvSpPr>
            <p:cNvPr id="43" name="Casella di testo 36"/>
            <p:cNvSpPr txBox="1"/>
            <p:nvPr/>
          </p:nvSpPr>
          <p:spPr>
            <a:xfrm>
              <a:off x="4257049" y="6527448"/>
              <a:ext cx="1589446" cy="3048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solidFill>
                    <a:schemeClr val="bg1"/>
                  </a:solidFill>
                  <a:effectLst/>
                  <a:ea typeface="Calibri"/>
                  <a:cs typeface="Times New Roman"/>
                </a:rPr>
                <a:t>DIPARTIMENTI SANITARI</a:t>
              </a:r>
            </a:p>
          </p:txBody>
        </p:sp>
        <p:sp>
          <p:nvSpPr>
            <p:cNvPr id="44" name="Casella di testo 38"/>
            <p:cNvSpPr txBox="1"/>
            <p:nvPr/>
          </p:nvSpPr>
          <p:spPr>
            <a:xfrm>
              <a:off x="7386008" y="4995825"/>
              <a:ext cx="1646690" cy="678999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Dipartimento di </a:t>
              </a:r>
              <a:r>
                <a:rPr lang="it-IT" sz="1000" dirty="0" err="1">
                  <a:effectLst/>
                  <a:ea typeface="Calibri"/>
                  <a:cs typeface="Times New Roman"/>
                </a:rPr>
                <a:t>Ortotraumatologia</a:t>
              </a:r>
              <a:r>
                <a:rPr lang="it-IT" sz="1000" dirty="0">
                  <a:effectLst/>
                  <a:ea typeface="Calibri"/>
                  <a:cs typeface="Times New Roman"/>
                </a:rPr>
                <a:t> Generale e Chirurgie Ortopediche Specialistiche</a:t>
              </a:r>
            </a:p>
          </p:txBody>
        </p:sp>
        <p:sp>
          <p:nvSpPr>
            <p:cNvPr id="45" name="Casella di testo 39"/>
            <p:cNvSpPr txBox="1"/>
            <p:nvPr/>
          </p:nvSpPr>
          <p:spPr>
            <a:xfrm>
              <a:off x="7386008" y="5791063"/>
              <a:ext cx="1646690" cy="40234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Dipartimento di Fisiatria e Reumatologia</a:t>
              </a:r>
            </a:p>
          </p:txBody>
        </p:sp>
        <p:sp>
          <p:nvSpPr>
            <p:cNvPr id="46" name="Casella di testo 41"/>
            <p:cNvSpPr txBox="1"/>
            <p:nvPr/>
          </p:nvSpPr>
          <p:spPr>
            <a:xfrm>
              <a:off x="7386009" y="4477246"/>
              <a:ext cx="1646689" cy="402340"/>
            </a:xfrm>
            <a:prstGeom prst="rect">
              <a:avLst/>
            </a:prstGeom>
            <a:solidFill>
              <a:srgbClr val="93CDDD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 dirty="0">
                  <a:effectLst/>
                  <a:ea typeface="Calibri"/>
                  <a:cs typeface="Times New Roman"/>
                </a:rPr>
                <a:t>Dipartimento dei Servizi Sanitari di Supporto</a:t>
              </a:r>
            </a:p>
          </p:txBody>
        </p:sp>
        <p:cxnSp>
          <p:nvCxnSpPr>
            <p:cNvPr id="56" name="Connettore 4 55"/>
            <p:cNvCxnSpPr>
              <a:stCxn id="6" idx="3"/>
              <a:endCxn id="53" idx="2"/>
            </p:cNvCxnSpPr>
            <p:nvPr/>
          </p:nvCxnSpPr>
          <p:spPr>
            <a:xfrm flipV="1">
              <a:off x="5300662" y="467043"/>
              <a:ext cx="1914427" cy="220663"/>
            </a:xfrm>
            <a:prstGeom prst="bentConnector3">
              <a:avLst>
                <a:gd name="adj1" fmla="val 52211"/>
              </a:avLst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4 59"/>
            <p:cNvCxnSpPr>
              <a:stCxn id="6" idx="3"/>
              <a:endCxn id="51" idx="2"/>
            </p:cNvCxnSpPr>
            <p:nvPr/>
          </p:nvCxnSpPr>
          <p:spPr>
            <a:xfrm>
              <a:off x="5300662" y="687706"/>
              <a:ext cx="1952527" cy="243166"/>
            </a:xfrm>
            <a:prstGeom prst="bentConnector3">
              <a:avLst>
                <a:gd name="adj1" fmla="val 51294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>
              <a:stCxn id="6" idx="1"/>
              <a:endCxn id="49" idx="6"/>
            </p:cNvCxnSpPr>
            <p:nvPr/>
          </p:nvCxnSpPr>
          <p:spPr>
            <a:xfrm flipH="1" flipV="1">
              <a:off x="1333182" y="684707"/>
              <a:ext cx="2510155" cy="2999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4 84"/>
            <p:cNvCxnSpPr>
              <a:stCxn id="6" idx="2"/>
              <a:endCxn id="16" idx="3"/>
            </p:cNvCxnSpPr>
            <p:nvPr/>
          </p:nvCxnSpPr>
          <p:spPr>
            <a:xfrm rot="5400000">
              <a:off x="3204655" y="1170115"/>
              <a:ext cx="1629093" cy="1105599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4 86"/>
            <p:cNvCxnSpPr>
              <a:stCxn id="6" idx="2"/>
              <a:endCxn id="11" idx="1"/>
            </p:cNvCxnSpPr>
            <p:nvPr/>
          </p:nvCxnSpPr>
          <p:spPr>
            <a:xfrm rot="16200000" flipH="1">
              <a:off x="4750939" y="729428"/>
              <a:ext cx="475346" cy="833225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4 91"/>
            <p:cNvCxnSpPr>
              <a:stCxn id="6" idx="2"/>
              <a:endCxn id="13" idx="1"/>
            </p:cNvCxnSpPr>
            <p:nvPr/>
          </p:nvCxnSpPr>
          <p:spPr>
            <a:xfrm rot="16200000" flipH="1">
              <a:off x="4550079" y="930288"/>
              <a:ext cx="877067" cy="833225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4 93"/>
            <p:cNvCxnSpPr>
              <a:stCxn id="6" idx="2"/>
              <a:endCxn id="22" idx="1"/>
            </p:cNvCxnSpPr>
            <p:nvPr/>
          </p:nvCxnSpPr>
          <p:spPr>
            <a:xfrm rot="16200000" flipH="1">
              <a:off x="4353774" y="1126593"/>
              <a:ext cx="1269677" cy="833225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>
              <a:stCxn id="13" idx="3"/>
              <a:endCxn id="17" idx="1"/>
            </p:cNvCxnSpPr>
            <p:nvPr/>
          </p:nvCxnSpPr>
          <p:spPr>
            <a:xfrm flipV="1">
              <a:off x="7319750" y="1785434"/>
              <a:ext cx="384917" cy="1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4 128"/>
            <p:cNvCxnSpPr>
              <a:stCxn id="20" idx="3"/>
              <a:endCxn id="47" idx="2"/>
            </p:cNvCxnSpPr>
            <p:nvPr/>
          </p:nvCxnSpPr>
          <p:spPr>
            <a:xfrm flipV="1">
              <a:off x="5780435" y="3032760"/>
              <a:ext cx="315465" cy="234000"/>
            </a:xfrm>
            <a:prstGeom prst="bentConnector3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4 132"/>
            <p:cNvCxnSpPr>
              <a:stCxn id="14" idx="2"/>
              <a:endCxn id="23" idx="3"/>
            </p:cNvCxnSpPr>
            <p:nvPr/>
          </p:nvCxnSpPr>
          <p:spPr>
            <a:xfrm rot="5400000">
              <a:off x="960965" y="4163984"/>
              <a:ext cx="368130" cy="255238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4 134"/>
            <p:cNvCxnSpPr>
              <a:stCxn id="14" idx="2"/>
              <a:endCxn id="26" idx="3"/>
            </p:cNvCxnSpPr>
            <p:nvPr/>
          </p:nvCxnSpPr>
          <p:spPr>
            <a:xfrm rot="5400000">
              <a:off x="713300" y="4411649"/>
              <a:ext cx="863461" cy="255238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4 136"/>
            <p:cNvCxnSpPr>
              <a:stCxn id="14" idx="2"/>
              <a:endCxn id="27" idx="3"/>
            </p:cNvCxnSpPr>
            <p:nvPr/>
          </p:nvCxnSpPr>
          <p:spPr>
            <a:xfrm rot="5400000">
              <a:off x="456625" y="4668324"/>
              <a:ext cx="1376811" cy="255238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4 142"/>
            <p:cNvCxnSpPr>
              <a:stCxn id="25" idx="2"/>
              <a:endCxn id="30" idx="1"/>
            </p:cNvCxnSpPr>
            <p:nvPr/>
          </p:nvCxnSpPr>
          <p:spPr>
            <a:xfrm rot="5400000">
              <a:off x="1646506" y="4681343"/>
              <a:ext cx="383431" cy="384176"/>
            </a:xfrm>
            <a:prstGeom prst="bentConnector4">
              <a:avLst>
                <a:gd name="adj1" fmla="val 25803"/>
                <a:gd name="adj2" fmla="val 159504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4 147"/>
            <p:cNvCxnSpPr>
              <a:stCxn id="14" idx="2"/>
              <a:endCxn id="29" idx="1"/>
            </p:cNvCxnSpPr>
            <p:nvPr/>
          </p:nvCxnSpPr>
          <p:spPr>
            <a:xfrm rot="16200000" flipH="1">
              <a:off x="642640" y="4737546"/>
              <a:ext cx="1381672" cy="121655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ttore 1 151"/>
            <p:cNvCxnSpPr>
              <a:stCxn id="14" idx="3"/>
              <a:endCxn id="24" idx="1"/>
            </p:cNvCxnSpPr>
            <p:nvPr/>
          </p:nvCxnSpPr>
          <p:spPr>
            <a:xfrm>
              <a:off x="1827956" y="3903666"/>
              <a:ext cx="28701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4 163"/>
            <p:cNvCxnSpPr>
              <a:stCxn id="6" idx="2"/>
              <a:endCxn id="20" idx="0"/>
            </p:cNvCxnSpPr>
            <p:nvPr/>
          </p:nvCxnSpPr>
          <p:spPr>
            <a:xfrm rot="16200000" flipH="1">
              <a:off x="3749690" y="1730677"/>
              <a:ext cx="2124392" cy="479773"/>
            </a:xfrm>
            <a:prstGeom prst="bentConnector3">
              <a:avLst>
                <a:gd name="adj1" fmla="val 87862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4 172"/>
            <p:cNvCxnSpPr>
              <a:stCxn id="20" idx="2"/>
              <a:endCxn id="41" idx="3"/>
            </p:cNvCxnSpPr>
            <p:nvPr/>
          </p:nvCxnSpPr>
          <p:spPr>
            <a:xfrm rot="5400000">
              <a:off x="3597700" y="4659210"/>
              <a:ext cx="2612525" cy="295623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/>
          </p:nvCxnSpPr>
          <p:spPr>
            <a:xfrm flipH="1">
              <a:off x="5051772" y="3500759"/>
              <a:ext cx="1" cy="3026689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4 182"/>
            <p:cNvCxnSpPr>
              <a:stCxn id="20" idx="2"/>
              <a:endCxn id="36" idx="1"/>
            </p:cNvCxnSpPr>
            <p:nvPr/>
          </p:nvCxnSpPr>
          <p:spPr>
            <a:xfrm rot="16200000" flipH="1">
              <a:off x="4754314" y="3798217"/>
              <a:ext cx="870794" cy="275877"/>
            </a:xfrm>
            <a:prstGeom prst="bentConnector2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4 184"/>
            <p:cNvCxnSpPr>
              <a:stCxn id="35" idx="2"/>
            </p:cNvCxnSpPr>
            <p:nvPr/>
          </p:nvCxnSpPr>
          <p:spPr>
            <a:xfrm rot="16200000" flipH="1">
              <a:off x="4114126" y="4672580"/>
              <a:ext cx="253233" cy="708"/>
            </a:xfrm>
            <a:prstGeom prst="bentConnector3">
              <a:avLst>
                <a:gd name="adj1" fmla="val 50000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4 193"/>
            <p:cNvCxnSpPr>
              <a:stCxn id="43" idx="3"/>
              <a:endCxn id="45" idx="1"/>
            </p:cNvCxnSpPr>
            <p:nvPr/>
          </p:nvCxnSpPr>
          <p:spPr>
            <a:xfrm flipV="1">
              <a:off x="5846495" y="5992233"/>
              <a:ext cx="1539513" cy="687615"/>
            </a:xfrm>
            <a:prstGeom prst="bentConnector3">
              <a:avLst>
                <a:gd name="adj1" fmla="val 81164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4 196"/>
            <p:cNvCxnSpPr>
              <a:stCxn id="43" idx="3"/>
              <a:endCxn id="44" idx="1"/>
            </p:cNvCxnSpPr>
            <p:nvPr/>
          </p:nvCxnSpPr>
          <p:spPr>
            <a:xfrm flipV="1">
              <a:off x="5846495" y="5335325"/>
              <a:ext cx="1539513" cy="1344523"/>
            </a:xfrm>
            <a:prstGeom prst="bentConnector3">
              <a:avLst>
                <a:gd name="adj1" fmla="val 81234"/>
              </a:avLst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0" name="Connettore 4 199"/>
          <p:cNvCxnSpPr>
            <a:stCxn id="43" idx="3"/>
            <a:endCxn id="46" idx="1"/>
          </p:cNvCxnSpPr>
          <p:nvPr/>
        </p:nvCxnSpPr>
        <p:spPr>
          <a:xfrm flipV="1">
            <a:off x="5846495" y="4678416"/>
            <a:ext cx="1539514" cy="2001432"/>
          </a:xfrm>
          <a:prstGeom prst="bentConnector3">
            <a:avLst>
              <a:gd name="adj1" fmla="val 81164"/>
            </a:avLst>
          </a:prstGeom>
          <a:ln w="952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:\intestazio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" y="55362"/>
            <a:ext cx="2033008" cy="29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83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114</Words>
  <Application>Microsoft Office PowerPoint</Application>
  <PresentationFormat>Presentazione su schermo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Andrea Della Valle</dc:creator>
  <cp:lastModifiedBy>Moretti Marilena</cp:lastModifiedBy>
  <cp:revision>13</cp:revision>
  <dcterms:created xsi:type="dcterms:W3CDTF">2016-01-25T20:57:40Z</dcterms:created>
  <dcterms:modified xsi:type="dcterms:W3CDTF">2016-02-05T17:30:42Z</dcterms:modified>
</cp:coreProperties>
</file>